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67" r:id="rId4"/>
    <p:sldId id="259" r:id="rId5"/>
    <p:sldId id="258" r:id="rId6"/>
    <p:sldId id="260" r:id="rId7"/>
    <p:sldId id="268" r:id="rId8"/>
    <p:sldId id="264" r:id="rId9"/>
    <p:sldId id="266" r:id="rId10"/>
    <p:sldId id="265" r:id="rId11"/>
    <p:sldId id="269" r:id="rId12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298A"/>
    <a:srgbClr val="1C8CBB"/>
    <a:srgbClr val="7570B3"/>
    <a:srgbClr val="D95F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2592"/>
    <p:restoredTop sz="87775"/>
  </p:normalViewPr>
  <p:slideViewPr>
    <p:cSldViewPr snapToGrid="0" snapToObjects="1">
      <p:cViewPr varScale="1">
        <p:scale>
          <a:sx n="127" d="100"/>
          <a:sy n="127" d="100"/>
        </p:scale>
        <p:origin x="1456" y="184"/>
      </p:cViewPr>
      <p:guideLst>
        <p:guide orient="horz" pos="1800"/>
        <p:guide pos="28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6363188976378"/>
          <c:y val="0.0534653465346535"/>
          <c:w val="0.84569358162741"/>
          <c:h val="0.893069306930693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Afghanistan</c:v>
                </c:pt>
              </c:strCache>
            </c:strRef>
          </c:tx>
          <c:spPr>
            <a:ln w="63500"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Sheet1!$B$2:$B$26</c:f>
              <c:numCache>
                <c:formatCode>General</c:formatCode>
                <c:ptCount val="25"/>
                <c:pt idx="11">
                  <c:v>2.46166631478366E9</c:v>
                </c:pt>
                <c:pt idx="12">
                  <c:v>4.12881804225508E9</c:v>
                </c:pt>
                <c:pt idx="13">
                  <c:v>4.58364892164112E9</c:v>
                </c:pt>
                <c:pt idx="14">
                  <c:v>5.2854619993374E9</c:v>
                </c:pt>
                <c:pt idx="15">
                  <c:v>6.27507601647174E9</c:v>
                </c:pt>
                <c:pt idx="16">
                  <c:v>7.05759840661553E9</c:v>
                </c:pt>
                <c:pt idx="17">
                  <c:v>9.84384245548323E9</c:v>
                </c:pt>
                <c:pt idx="18">
                  <c:v>1.01905298824878E10</c:v>
                </c:pt>
                <c:pt idx="19">
                  <c:v>1.24869435057381E10</c:v>
                </c:pt>
                <c:pt idx="20">
                  <c:v>1.59368006362487E10</c:v>
                </c:pt>
                <c:pt idx="21">
                  <c:v>1.7930239399815E10</c:v>
                </c:pt>
                <c:pt idx="22">
                  <c:v>2.05365427367297E10</c:v>
                </c:pt>
                <c:pt idx="23">
                  <c:v>2.04589391552669E10</c:v>
                </c:pt>
                <c:pt idx="24">
                  <c:v>2.00382151593873E10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Syria</c:v>
                </c:pt>
              </c:strCache>
            </c:strRef>
          </c:tx>
          <c:spPr>
            <a:ln w="63500">
              <a:solidFill>
                <a:srgbClr val="1C8CBB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Sheet1!$C$2:$C$26</c:f>
              <c:numCache>
                <c:formatCode>General</c:formatCode>
                <c:ptCount val="25"/>
                <c:pt idx="0">
                  <c:v>1.23086242839787E10</c:v>
                </c:pt>
                <c:pt idx="1">
                  <c:v>1.29818333333333E10</c:v>
                </c:pt>
                <c:pt idx="2">
                  <c:v>1.32535658989558E10</c:v>
                </c:pt>
                <c:pt idx="3">
                  <c:v>1.36959620192084E10</c:v>
                </c:pt>
                <c:pt idx="4">
                  <c:v>1.012202E10</c:v>
                </c:pt>
                <c:pt idx="5">
                  <c:v>1.13967065868263E10</c:v>
                </c:pt>
                <c:pt idx="6">
                  <c:v>1.37895608782435E10</c:v>
                </c:pt>
                <c:pt idx="7">
                  <c:v>1.45052339688716E10</c:v>
                </c:pt>
                <c:pt idx="8">
                  <c:v>1.52008461384615E10</c:v>
                </c:pt>
                <c:pt idx="9">
                  <c:v>1.58738759689922E10</c:v>
                </c:pt>
                <c:pt idx="10">
                  <c:v>1.93258949131254E10</c:v>
                </c:pt>
                <c:pt idx="11">
                  <c:v>2.1099833783503E10</c:v>
                </c:pt>
                <c:pt idx="12">
                  <c:v>2.15822488816592E10</c:v>
                </c:pt>
                <c:pt idx="13">
                  <c:v>2.18281446860394E10</c:v>
                </c:pt>
                <c:pt idx="14">
                  <c:v>2.50869306930693E10</c:v>
                </c:pt>
                <c:pt idx="15">
                  <c:v>2.88589655172414E10</c:v>
                </c:pt>
                <c:pt idx="16">
                  <c:v>3.33328445747801E10</c:v>
                </c:pt>
                <c:pt idx="17">
                  <c:v>4.04050060072086E10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Somalia</c:v>
                </c:pt>
              </c:strCache>
            </c:strRef>
          </c:tx>
          <c:spPr>
            <a:ln w="63500">
              <a:solidFill>
                <a:srgbClr val="7570B3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Sheet1!$D$2:$D$26</c:f>
              <c:numCache>
                <c:formatCode>General</c:formatCode>
                <c:ptCount val="25"/>
                <c:pt idx="23">
                  <c:v>5.352E9</c:v>
                </c:pt>
                <c:pt idx="24">
                  <c:v>5.707E9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North Korea</c:v>
                </c:pt>
              </c:strCache>
            </c:strRef>
          </c:tx>
          <c:spPr>
            <a:ln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Sheet1!$E$2:$E$26</c:f>
              <c:numCache>
                <c:formatCode>General</c:formatCode>
                <c:ptCount val="25"/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1104768"/>
        <c:axId val="2121108064"/>
      </c:scatterChart>
      <c:valAx>
        <c:axId val="2121104768"/>
        <c:scaling>
          <c:orientation val="minMax"/>
          <c:max val="2015.0"/>
          <c:min val="1990.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2121108064"/>
        <c:crosses val="autoZero"/>
        <c:crossBetween val="midCat"/>
      </c:valAx>
      <c:valAx>
        <c:axId val="2121108064"/>
        <c:scaling>
          <c:orientation val="minMax"/>
          <c:max val="5.0E10"/>
        </c:scaling>
        <c:delete val="0"/>
        <c:axPos val="l"/>
        <c:numFmt formatCode="&quot;$&quot;#,##0,,,&quot;B&quot;" sourceLinked="0"/>
        <c:majorTickMark val="none"/>
        <c:minorTickMark val="none"/>
        <c:tickLblPos val="nextTo"/>
        <c:spPr>
          <a:ln>
            <a:noFill/>
          </a:ln>
        </c:spPr>
        <c:crossAx val="2121104768"/>
        <c:crosses val="autoZero"/>
        <c:crossBetween val="midCat"/>
        <c:minorUnit val="2.0E9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6363188976378"/>
          <c:y val="0.0534653465346535"/>
          <c:w val="0.84569358162741"/>
          <c:h val="0.893069306930693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Afghanistan</c:v>
                </c:pt>
              </c:strCache>
            </c:strRef>
          </c:tx>
          <c:spPr>
            <a:ln w="63500"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Sheet1!$B$2:$B$26</c:f>
              <c:numCache>
                <c:formatCode>General</c:formatCode>
                <c:ptCount val="25"/>
                <c:pt idx="11">
                  <c:v>2.46166631478366E9</c:v>
                </c:pt>
                <c:pt idx="12">
                  <c:v>4.12881804225508E9</c:v>
                </c:pt>
                <c:pt idx="13">
                  <c:v>4.58364892164112E9</c:v>
                </c:pt>
                <c:pt idx="14">
                  <c:v>5.2854619993374E9</c:v>
                </c:pt>
                <c:pt idx="15">
                  <c:v>6.27507601647174E9</c:v>
                </c:pt>
                <c:pt idx="16">
                  <c:v>7.05759840661553E9</c:v>
                </c:pt>
                <c:pt idx="17">
                  <c:v>9.84384245548323E9</c:v>
                </c:pt>
                <c:pt idx="18">
                  <c:v>1.01905298824878E10</c:v>
                </c:pt>
                <c:pt idx="19">
                  <c:v>1.24869435057381E10</c:v>
                </c:pt>
                <c:pt idx="20">
                  <c:v>1.59368006362487E10</c:v>
                </c:pt>
                <c:pt idx="21">
                  <c:v>1.7930239399815E10</c:v>
                </c:pt>
                <c:pt idx="22">
                  <c:v>2.05365427367297E10</c:v>
                </c:pt>
                <c:pt idx="23">
                  <c:v>2.04589391552669E10</c:v>
                </c:pt>
                <c:pt idx="24">
                  <c:v>2.00382151593873E10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Syria</c:v>
                </c:pt>
              </c:strCache>
            </c:strRef>
          </c:tx>
          <c:spPr>
            <a:ln w="63500">
              <a:solidFill>
                <a:srgbClr val="1C8CBB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Sheet1!$C$2:$C$26</c:f>
              <c:numCache>
                <c:formatCode>General</c:formatCode>
                <c:ptCount val="25"/>
                <c:pt idx="0">
                  <c:v>1.23086242839787E10</c:v>
                </c:pt>
                <c:pt idx="1">
                  <c:v>1.29818333333333E10</c:v>
                </c:pt>
                <c:pt idx="2">
                  <c:v>1.32535658989558E10</c:v>
                </c:pt>
                <c:pt idx="3">
                  <c:v>1.36959620192084E10</c:v>
                </c:pt>
                <c:pt idx="4">
                  <c:v>1.012202E10</c:v>
                </c:pt>
                <c:pt idx="5">
                  <c:v>1.13967065868263E10</c:v>
                </c:pt>
                <c:pt idx="6">
                  <c:v>1.37895608782435E10</c:v>
                </c:pt>
                <c:pt idx="7">
                  <c:v>1.45052339688716E10</c:v>
                </c:pt>
                <c:pt idx="8">
                  <c:v>1.52008461384615E10</c:v>
                </c:pt>
                <c:pt idx="9">
                  <c:v>1.58738759689922E10</c:v>
                </c:pt>
                <c:pt idx="10">
                  <c:v>1.93258949131254E10</c:v>
                </c:pt>
                <c:pt idx="11">
                  <c:v>2.1099833783503E10</c:v>
                </c:pt>
                <c:pt idx="12">
                  <c:v>2.15822488816592E10</c:v>
                </c:pt>
                <c:pt idx="13">
                  <c:v>2.18281446860394E10</c:v>
                </c:pt>
                <c:pt idx="14">
                  <c:v>2.50869306930693E10</c:v>
                </c:pt>
                <c:pt idx="15">
                  <c:v>2.88589655172414E10</c:v>
                </c:pt>
                <c:pt idx="16">
                  <c:v>3.33328445747801E10</c:v>
                </c:pt>
                <c:pt idx="17">
                  <c:v>4.04050060072086E10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Somalia</c:v>
                </c:pt>
              </c:strCache>
            </c:strRef>
          </c:tx>
          <c:spPr>
            <a:ln w="63500">
              <a:solidFill>
                <a:srgbClr val="7570B3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Sheet1!$D$2:$D$26</c:f>
              <c:numCache>
                <c:formatCode>General</c:formatCode>
                <c:ptCount val="25"/>
                <c:pt idx="23">
                  <c:v>5.352E9</c:v>
                </c:pt>
                <c:pt idx="24">
                  <c:v>5.707E9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North Korea</c:v>
                </c:pt>
              </c:strCache>
            </c:strRef>
          </c:tx>
          <c:spPr>
            <a:ln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Sheet1!$E$2:$E$26</c:f>
              <c:numCache>
                <c:formatCode>General</c:formatCode>
                <c:ptCount val="25"/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6697552"/>
        <c:axId val="-2088738736"/>
      </c:scatterChart>
      <c:valAx>
        <c:axId val="-2086697552"/>
        <c:scaling>
          <c:orientation val="minMax"/>
          <c:max val="2015.0"/>
          <c:min val="1990.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-2088738736"/>
        <c:crosses val="autoZero"/>
        <c:crossBetween val="midCat"/>
      </c:valAx>
      <c:valAx>
        <c:axId val="-2088738736"/>
        <c:scaling>
          <c:orientation val="minMax"/>
          <c:max val="5.0E10"/>
        </c:scaling>
        <c:delete val="0"/>
        <c:axPos val="l"/>
        <c:numFmt formatCode="&quot;$&quot;#,##0,,,&quot;B&quot;" sourceLinked="0"/>
        <c:majorTickMark val="none"/>
        <c:minorTickMark val="none"/>
        <c:tickLblPos val="nextTo"/>
        <c:spPr>
          <a:ln>
            <a:noFill/>
          </a:ln>
        </c:spPr>
        <c:crossAx val="-2086697552"/>
        <c:crosses val="autoZero"/>
        <c:crossBetween val="midCat"/>
        <c:minorUnit val="2.0E9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gif>
</file>

<file path=ppt/media/image3.gif>
</file>

<file path=ppt/media/image4.gi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45C0A-1F45-F349-B8CE-49C371E502E5}" type="datetimeFigureOut">
              <a:rPr lang="en-US" smtClean="0"/>
              <a:t>6/17/16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62578C-70BB-6240-AB82-142D7E46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88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Traditional means of getting socioeconomic data can be imprecise or unavailable</a:t>
            </a:r>
          </a:p>
          <a:p>
            <a:r>
              <a:rPr lang="en-US" sz="1200" dirty="0" smtClean="0"/>
              <a:t>It can be difficult</a:t>
            </a:r>
            <a:r>
              <a:rPr lang="en-US" sz="1200" baseline="0" dirty="0" smtClean="0"/>
              <a:t> to</a:t>
            </a:r>
            <a:r>
              <a:rPr lang="en-US" sz="1200" dirty="0" smtClean="0"/>
              <a:t> get estimates for cities and conflict and post-conflict </a:t>
            </a:r>
            <a:r>
              <a:rPr lang="en-US" sz="1200" dirty="0" smtClean="0"/>
              <a:t>areas</a:t>
            </a:r>
          </a:p>
          <a:p>
            <a:r>
              <a:rPr lang="en-US" sz="1200" dirty="0" smtClean="0"/>
              <a:t>GDP data is valuable to governments,</a:t>
            </a:r>
            <a:r>
              <a:rPr lang="en-US" sz="1200" baseline="0" dirty="0" smtClean="0"/>
              <a:t> local companies, multi-nationals, and the aid industry</a:t>
            </a:r>
          </a:p>
          <a:p>
            <a:r>
              <a:rPr lang="en-US" sz="1200" baseline="0" dirty="0" smtClean="0"/>
              <a:t>Unfortunately, the best data is often locked behind paywalls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46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Traditional means of getting socioeconomic data can be imprecise or unavailable</a:t>
            </a:r>
          </a:p>
          <a:p>
            <a:r>
              <a:rPr lang="en-US" sz="1200" dirty="0" smtClean="0"/>
              <a:t>It can be difficult</a:t>
            </a:r>
            <a:r>
              <a:rPr lang="en-US" sz="1200" baseline="0" dirty="0" smtClean="0"/>
              <a:t> to</a:t>
            </a:r>
            <a:r>
              <a:rPr lang="en-US" sz="1200" dirty="0" smtClean="0"/>
              <a:t> get estimates for cities and conflict and post-conflict </a:t>
            </a:r>
            <a:r>
              <a:rPr lang="en-US" sz="1200" dirty="0" smtClean="0"/>
              <a:t>areas</a:t>
            </a:r>
          </a:p>
          <a:p>
            <a:r>
              <a:rPr lang="en-US" sz="1200" dirty="0" smtClean="0"/>
              <a:t>GDP data is valuable to governments,</a:t>
            </a:r>
            <a:r>
              <a:rPr lang="en-US" sz="1200" baseline="0" dirty="0" smtClean="0"/>
              <a:t> local companies, multi-nationals, and the aid industry</a:t>
            </a:r>
          </a:p>
          <a:p>
            <a:r>
              <a:rPr lang="en-US" sz="1200" baseline="0" dirty="0" smtClean="0"/>
              <a:t>Unfortunately, the best data is often locked behind paywalls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43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Fill in the gaps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55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see night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55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 from NOAA: 1992</a:t>
            </a:r>
            <a:r>
              <a:rPr lang="en-US" baseline="0" dirty="0" smtClean="0"/>
              <a:t> to 2013</a:t>
            </a:r>
            <a:endParaRPr lang="en-US" dirty="0" smtClean="0"/>
          </a:p>
          <a:p>
            <a:r>
              <a:rPr lang="en-US" dirty="0" smtClean="0"/>
              <a:t>250 country-level linear</a:t>
            </a:r>
            <a:r>
              <a:rPr lang="en-US" baseline="0" dirty="0" smtClean="0"/>
              <a:t> regressions to model how light intensity correlates with given country’s GDP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145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045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Correlation for developed / industrialized</a:t>
            </a:r>
            <a:r>
              <a:rPr lang="en-US" sz="1200" baseline="0" dirty="0" smtClean="0"/>
              <a:t> countries may be poorer because they are already electrified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429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1083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435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6/17/16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gif"/><Relationship Id="rId5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00"/>
            <a:ext cx="9144000" cy="46799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atin typeface="Calibri"/>
                <a:cs typeface="Calibri"/>
              </a:rPr>
              <a:t>Using Night Lights to Measure Economic Growth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dirty="0" smtClean="0"/>
              <a:t>Peter Rasmussen</a:t>
            </a:r>
          </a:p>
        </p:txBody>
      </p:sp>
    </p:spTree>
    <p:extLst>
      <p:ext uri="{BB962C8B-B14F-4D97-AF65-F5344CB8AC3E}">
        <p14:creationId xmlns:p14="http://schemas.microsoft.com/office/powerpoint/2010/main" val="366819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Results: City-Level Regressions</a:t>
            </a:r>
            <a:endParaRPr lang="en-US" sz="4000" b="1" dirty="0">
              <a:latin typeface="Calibri"/>
              <a:cs typeface="Calibri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2263467"/>
            <a:ext cx="8229600" cy="1188065"/>
          </a:xfrm>
          <a:solidFill>
            <a:schemeClr val="bg1"/>
          </a:solidFill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dirty="0" smtClean="0"/>
              <a:t>Chart comparing these estimates against PwC, other estimates for </a:t>
            </a:r>
            <a:r>
              <a:rPr lang="en-US" smtClean="0"/>
              <a:t>top emerging market metros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32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Thank You!</a:t>
            </a:r>
            <a:endParaRPr lang="en-US" sz="4000" b="1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79" y="3247531"/>
            <a:ext cx="914400" cy="914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71221"/>
          <a:stretch/>
        </p:blipFill>
        <p:spPr>
          <a:xfrm>
            <a:off x="683079" y="4597697"/>
            <a:ext cx="914400" cy="78665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079" y="2088284"/>
            <a:ext cx="914400" cy="9144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56333" y="1272748"/>
            <a:ext cx="1767892" cy="570690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4000" b="1" dirty="0" smtClean="0"/>
              <a:t>Blog</a:t>
            </a:r>
            <a:endParaRPr lang="en-US" sz="4000" b="1" dirty="0" smtClean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901850" y="1272747"/>
            <a:ext cx="5264099" cy="570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pgr-me.github.io</a:t>
            </a:r>
            <a:endParaRPr lang="en-US" dirty="0" smtClean="0"/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901850" y="2260138"/>
            <a:ext cx="6130424" cy="570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mtClean="0"/>
              <a:t>peter.gray.rasmussen@gmail.com</a:t>
            </a:r>
            <a:endParaRPr lang="en-US" dirty="0" smtClean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901850" y="3419385"/>
            <a:ext cx="6130424" cy="570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pgr-me</a:t>
            </a:r>
            <a:endParaRPr lang="en-US" dirty="0" smtClean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901850" y="4705679"/>
            <a:ext cx="6130424" cy="5706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petergrayrasmussen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0855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712368349"/>
              </p:ext>
            </p:extLst>
          </p:nvPr>
        </p:nvGraphicFramePr>
        <p:xfrm>
          <a:off x="1399831" y="1905000"/>
          <a:ext cx="6393044" cy="3520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Issue: Data gaps in emerging markets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18561" y="1348973"/>
            <a:ext cx="954909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2500" b="1" dirty="0" smtClean="0">
                <a:latin typeface="Calibri"/>
                <a:cs typeface="Calibri"/>
              </a:rPr>
              <a:t>GDP</a:t>
            </a:r>
            <a:endParaRPr lang="en-US" sz="2500" b="1" dirty="0">
              <a:latin typeface="Calibri"/>
              <a:cs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15824" y="1905000"/>
            <a:ext cx="92939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1C8CBB"/>
                </a:solidFill>
                <a:latin typeface="Calibri"/>
                <a:cs typeface="Calibri"/>
              </a:rPr>
              <a:t>Syria</a:t>
            </a:r>
            <a:endParaRPr lang="en-US" sz="2500" b="1" dirty="0">
              <a:solidFill>
                <a:srgbClr val="1C8CBB"/>
              </a:solidFill>
              <a:latin typeface="Calibri"/>
              <a:cs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15824" y="3512684"/>
            <a:ext cx="18281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E7298A"/>
                </a:solidFill>
                <a:latin typeface="Calibri"/>
                <a:cs typeface="Calibri"/>
              </a:rPr>
              <a:t>Afghanistan</a:t>
            </a:r>
            <a:endParaRPr lang="en-US" sz="2500" b="1" dirty="0">
              <a:solidFill>
                <a:srgbClr val="E7298A"/>
              </a:solidFill>
              <a:latin typeface="Calibri"/>
              <a:cs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315824" y="4299151"/>
            <a:ext cx="13709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7570B3"/>
                </a:solidFill>
                <a:latin typeface="Calibri"/>
                <a:cs typeface="Calibri"/>
              </a:rPr>
              <a:t>Somalia</a:t>
            </a:r>
            <a:endParaRPr lang="en-US" sz="2500" b="1" dirty="0">
              <a:solidFill>
                <a:srgbClr val="7570B3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1463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Issue: Data gaps in emerging markets</a:t>
            </a:r>
            <a:endParaRPr lang="en-US" b="1" dirty="0">
              <a:latin typeface="Calibri"/>
              <a:cs typeface="Calibri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1399831" y="1905000"/>
          <a:ext cx="6393044" cy="3520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Rectangle 8"/>
          <p:cNvSpPr/>
          <p:nvPr/>
        </p:nvSpPr>
        <p:spPr>
          <a:xfrm>
            <a:off x="1218561" y="1348973"/>
            <a:ext cx="954909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2500" b="1" dirty="0" smtClean="0">
                <a:latin typeface="Calibri"/>
                <a:cs typeface="Calibri"/>
              </a:rPr>
              <a:t>GDP</a:t>
            </a:r>
            <a:endParaRPr lang="en-US" sz="2500" b="1" dirty="0">
              <a:latin typeface="Calibri"/>
              <a:cs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15824" y="1905000"/>
            <a:ext cx="92939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1C8CBB"/>
                </a:solidFill>
                <a:latin typeface="Calibri"/>
                <a:cs typeface="Calibri"/>
              </a:rPr>
              <a:t>Syria</a:t>
            </a:r>
            <a:endParaRPr lang="en-US" sz="2500" b="1" dirty="0">
              <a:solidFill>
                <a:srgbClr val="1C8CBB"/>
              </a:solidFill>
              <a:latin typeface="Calibri"/>
              <a:cs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15824" y="3512684"/>
            <a:ext cx="18281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E7298A"/>
                </a:solidFill>
                <a:latin typeface="Calibri"/>
                <a:cs typeface="Calibri"/>
              </a:rPr>
              <a:t>Afghanistan</a:t>
            </a:r>
            <a:endParaRPr lang="en-US" sz="2500" b="1" dirty="0">
              <a:solidFill>
                <a:srgbClr val="E7298A"/>
              </a:solidFill>
              <a:latin typeface="Calibri"/>
              <a:cs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315824" y="4299151"/>
            <a:ext cx="13709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7570B3"/>
                </a:solidFill>
                <a:latin typeface="Calibri"/>
                <a:cs typeface="Calibri"/>
              </a:rPr>
              <a:t>Somalia</a:t>
            </a:r>
            <a:endParaRPr lang="en-US" sz="2500" b="1" dirty="0">
              <a:solidFill>
                <a:srgbClr val="7570B3"/>
              </a:solidFill>
              <a:latin typeface="Calibri"/>
              <a:cs typeface="Calibri"/>
            </a:endParaRPr>
          </a:p>
        </p:txBody>
      </p:sp>
      <p:sp>
        <p:nvSpPr>
          <p:cNvPr id="3" name="Oval 2"/>
          <p:cNvSpPr/>
          <p:nvPr/>
        </p:nvSpPr>
        <p:spPr>
          <a:xfrm rot="4625458">
            <a:off x="6124033" y="1707864"/>
            <a:ext cx="639918" cy="11693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 rot="4946702">
            <a:off x="3077877" y="3847839"/>
            <a:ext cx="338659" cy="21957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 rot="4760294">
            <a:off x="5844419" y="3860872"/>
            <a:ext cx="445245" cy="19886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808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Issue: Data gaps in emerging markets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6249" y="2467551"/>
            <a:ext cx="7784306" cy="101566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000" dirty="0" smtClean="0">
                <a:latin typeface="Calibri"/>
                <a:cs typeface="Calibri"/>
              </a:rPr>
              <a:t>How </a:t>
            </a:r>
            <a:r>
              <a:rPr lang="en-US" sz="3000" dirty="0">
                <a:latin typeface="Calibri"/>
                <a:cs typeface="Calibri"/>
              </a:rPr>
              <a:t>do we measure economic growth in places where statistics are imprecise or unavailable?</a:t>
            </a:r>
          </a:p>
        </p:txBody>
      </p:sp>
    </p:spTree>
    <p:extLst>
      <p:ext uri="{BB962C8B-B14F-4D97-AF65-F5344CB8AC3E}">
        <p14:creationId xmlns:p14="http://schemas.microsoft.com/office/powerpoint/2010/main" val="380964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Hypothesis</a:t>
            </a:r>
            <a:endParaRPr lang="en-US" sz="4000" b="1" dirty="0"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9950" y="2286662"/>
            <a:ext cx="5264099" cy="118806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We can use satellite </a:t>
            </a:r>
            <a:r>
              <a:rPr lang="en-US" dirty="0"/>
              <a:t>night </a:t>
            </a:r>
            <a:r>
              <a:rPr lang="en-US" dirty="0" smtClean="0"/>
              <a:t>light imagery to </a:t>
            </a:r>
            <a:r>
              <a:rPr lang="en-US" smtClean="0"/>
              <a:t>measure </a:t>
            </a:r>
            <a:r>
              <a:rPr lang="en-US" smtClean="0"/>
              <a:t>GDP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064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Hypothesis</a:t>
            </a:r>
            <a:endParaRPr lang="en-US" sz="4000" b="1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57" y="2333646"/>
            <a:ext cx="2743200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2333646"/>
            <a:ext cx="2743200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343" y="2333646"/>
            <a:ext cx="2743200" cy="274320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96456" y="1812051"/>
            <a:ext cx="2743199" cy="5215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mtClean="0"/>
              <a:t>Syria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220014" y="1829943"/>
            <a:ext cx="2723585" cy="5215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Afghanistan</a:t>
            </a: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223958" y="1812050"/>
            <a:ext cx="2723586" cy="5215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Somalia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304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Methodology</a:t>
            </a:r>
            <a:endParaRPr lang="en-US" sz="4000" b="1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306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Results: Country-Level Regressions</a:t>
            </a:r>
            <a:endParaRPr lang="en-US" sz="4000" b="1" dirty="0">
              <a:latin typeface="Calibri"/>
              <a:cs typeface="Calibri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2333"/>
            <a:ext cx="9144000" cy="353198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549" y="5238973"/>
            <a:ext cx="2667000" cy="279400"/>
          </a:xfrm>
          <a:prstGeom prst="rect">
            <a:avLst/>
          </a:prstGeom>
        </p:spPr>
      </p:pic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2625551" y="5242755"/>
            <a:ext cx="622998" cy="279400"/>
          </a:xfrm>
          <a:solidFill>
            <a:schemeClr val="bg1"/>
          </a:solidFill>
        </p:spPr>
        <p:txBody>
          <a:bodyPr anchor="ctr"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sz="1800" dirty="0" smtClean="0"/>
              <a:t>0.05</a:t>
            </a:r>
            <a:endParaRPr lang="en-US" sz="1800" dirty="0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5928529" y="5238973"/>
            <a:ext cx="622998" cy="2794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dirty="0" smtClean="0"/>
              <a:t>0.91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7046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Results: Country-Level Regressions</a:t>
            </a:r>
            <a:endParaRPr lang="en-US" sz="4000" b="1" dirty="0">
              <a:latin typeface="Calibri"/>
              <a:cs typeface="Calibri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220130" y="2263467"/>
            <a:ext cx="6722799" cy="1188065"/>
          </a:xfrm>
          <a:solidFill>
            <a:schemeClr val="bg1"/>
          </a:solidFill>
        </p:spPr>
        <p:txBody>
          <a:bodyPr anchor="ctr"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Emerging markets tend to </a:t>
            </a:r>
            <a:r>
              <a:rPr lang="en-US" smtClean="0"/>
              <a:t>correlate to light better </a:t>
            </a:r>
            <a:r>
              <a:rPr lang="en-US" dirty="0" smtClean="0"/>
              <a:t>than developed / industrialized markets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72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479</TotalTime>
  <Words>272</Words>
  <Application>Microsoft Macintosh PowerPoint</Application>
  <PresentationFormat>On-screen Show (16:10)</PresentationFormat>
  <Paragraphs>56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Arial</vt:lpstr>
      <vt:lpstr>Black</vt:lpstr>
      <vt:lpstr>Using Night Lights to Measure Economic Growth</vt:lpstr>
      <vt:lpstr>Issue: Data gaps in emerging markets</vt:lpstr>
      <vt:lpstr>Issue: Data gaps in emerging markets</vt:lpstr>
      <vt:lpstr>Issue: Data gaps in emerging markets</vt:lpstr>
      <vt:lpstr>Hypothesis</vt:lpstr>
      <vt:lpstr>Hypothesis</vt:lpstr>
      <vt:lpstr>Methodology</vt:lpstr>
      <vt:lpstr>Results: Country-Level Regressions</vt:lpstr>
      <vt:lpstr>Results: Country-Level Regressions</vt:lpstr>
      <vt:lpstr>Results: City-Level Regressions</vt:lpstr>
      <vt:lpstr>Thank You!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Shit</dc:title>
  <dc:creator>Peter Rasmussen</dc:creator>
  <cp:lastModifiedBy>Peter Rasmussen</cp:lastModifiedBy>
  <cp:revision>40</cp:revision>
  <dcterms:created xsi:type="dcterms:W3CDTF">2016-06-17T00:08:47Z</dcterms:created>
  <dcterms:modified xsi:type="dcterms:W3CDTF">2016-06-17T19:58:24Z</dcterms:modified>
</cp:coreProperties>
</file>

<file path=docProps/thumbnail.jpeg>
</file>